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73" r:id="rId3"/>
    <p:sldId id="284" r:id="rId4"/>
    <p:sldId id="294" r:id="rId5"/>
    <p:sldId id="285" r:id="rId6"/>
    <p:sldId id="286" r:id="rId7"/>
    <p:sldId id="276" r:id="rId8"/>
    <p:sldId id="287" r:id="rId9"/>
    <p:sldId id="277" r:id="rId10"/>
    <p:sldId id="278" r:id="rId11"/>
    <p:sldId id="281" r:id="rId12"/>
    <p:sldId id="280" r:id="rId13"/>
    <p:sldId id="283" r:id="rId14"/>
    <p:sldId id="289" r:id="rId15"/>
    <p:sldId id="292" r:id="rId16"/>
    <p:sldId id="293" r:id="rId17"/>
    <p:sldId id="282" r:id="rId18"/>
    <p:sldId id="291" r:id="rId19"/>
    <p:sldId id="288" r:id="rId20"/>
    <p:sldId id="296" r:id="rId21"/>
    <p:sldId id="297" r:id="rId22"/>
    <p:sldId id="290" r:id="rId23"/>
    <p:sldId id="295" r:id="rId24"/>
    <p:sldId id="29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A12826-6120-4AC1-AB2B-2F30F0C13394}" v="83" dt="2022-06-25T07:26:27.8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0000" autoAdjust="0"/>
    <p:restoredTop sz="94624" autoAdjust="0"/>
  </p:normalViewPr>
  <p:slideViewPr>
    <p:cSldViewPr snapToGrid="0">
      <p:cViewPr>
        <p:scale>
          <a:sx n="60" d="100"/>
          <a:sy n="60" d="100"/>
        </p:scale>
        <p:origin x="-66" y="-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17-Jan-24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17-Jan-24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17-Jan-24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17-Jan-24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17-Jan-24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17-Jan-24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17-Jan-24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17-Jan-24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17-Jan-24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17-Jan-24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17-Jan-24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pPr/>
              <a:t>17-Jan-24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gif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3057" y="2691846"/>
            <a:ext cx="9144000" cy="2387600"/>
          </a:xfrm>
        </p:spPr>
        <p:txBody>
          <a:bodyPr/>
          <a:lstStyle/>
          <a:p>
            <a:r>
              <a:rPr lang="en-US" dirty="0" smtClean="0">
                <a:latin typeface="Berlin Sans FB" pitchFamily="34" charset="0"/>
              </a:rPr>
              <a:t>Sigma Matrix and 6 Sigma</a:t>
            </a:r>
            <a:endParaRPr lang="en-US" dirty="0">
              <a:latin typeface="Berlin Sans FB" pitchFamily="34" charset="0"/>
            </a:endParaRPr>
          </a:p>
        </p:txBody>
      </p:sp>
      <p:pic>
        <p:nvPicPr>
          <p:cNvPr id="4" name="Picture 3" descr="cwwqvamdga.jpg"/>
          <p:cNvPicPr>
            <a:picLocks noChangeAspect="1"/>
          </p:cNvPicPr>
          <p:nvPr/>
        </p:nvPicPr>
        <p:blipFill>
          <a:blip r:embed="rId2"/>
          <a:srcRect t="5358"/>
          <a:stretch>
            <a:fillRect/>
          </a:stretch>
        </p:blipFill>
        <p:spPr>
          <a:xfrm>
            <a:off x="561761" y="491320"/>
            <a:ext cx="6810375" cy="3623907"/>
          </a:xfrm>
          <a:prstGeom prst="rect">
            <a:avLst/>
          </a:prstGeom>
        </p:spPr>
      </p:pic>
      <p:pic>
        <p:nvPicPr>
          <p:cNvPr id="5" name="Picture 4" descr="gettyimages-164547873-1024x10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9525" y="491991"/>
            <a:ext cx="2356104" cy="312115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4967" y="436728"/>
            <a:ext cx="11054687" cy="59504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936776" y="5213440"/>
            <a:ext cx="43945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Black" pitchFamily="34" charset="0"/>
              </a:rPr>
              <a:t>Dr. </a:t>
            </a:r>
            <a:r>
              <a:rPr lang="en-US" dirty="0" err="1" smtClean="0">
                <a:latin typeface="Arial Black" pitchFamily="34" charset="0"/>
              </a:rPr>
              <a:t>Bubul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Kalita</a:t>
            </a:r>
            <a:endParaRPr lang="en-US" dirty="0" smtClean="0">
              <a:latin typeface="Arial Black" pitchFamily="34" charset="0"/>
            </a:endParaRPr>
          </a:p>
          <a:p>
            <a:pPr algn="ctr"/>
            <a:r>
              <a:rPr lang="en-US" dirty="0" smtClean="0">
                <a:latin typeface="Arial Black" pitchFamily="34" charset="0"/>
              </a:rPr>
              <a:t>Post Graduate Resident </a:t>
            </a:r>
          </a:p>
          <a:p>
            <a:pPr algn="ctr"/>
            <a:r>
              <a:rPr lang="en-US" dirty="0" smtClean="0">
                <a:latin typeface="Arial Black" pitchFamily="34" charset="0"/>
              </a:rPr>
              <a:t>Department of Biochemistry</a:t>
            </a:r>
          </a:p>
          <a:p>
            <a:pPr algn="ctr"/>
            <a:r>
              <a:rPr lang="en-US" dirty="0" smtClean="0">
                <a:latin typeface="Arial Black" pitchFamily="34" charset="0"/>
              </a:rPr>
              <a:t>Gandhi Medical College, Bhopal</a:t>
            </a:r>
            <a:endParaRPr lang="en-US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552" y="801853"/>
            <a:ext cx="5344236" cy="1026947"/>
          </a:xfrm>
        </p:spPr>
        <p:txBody>
          <a:bodyPr/>
          <a:lstStyle/>
          <a:p>
            <a:r>
              <a:rPr lang="en-US" dirty="0" smtClean="0"/>
              <a:t>Method Decision chart</a:t>
            </a:r>
            <a:endParaRPr lang="en-US" dirty="0"/>
          </a:p>
        </p:txBody>
      </p:sp>
      <p:pic>
        <p:nvPicPr>
          <p:cNvPr id="4" name="Content Placeholder 3" descr="bm-28-2-020502-f2.jpg"/>
          <p:cNvPicPr>
            <a:picLocks noGrp="1" noChangeAspect="1"/>
          </p:cNvPicPr>
          <p:nvPr>
            <p:ph idx="1"/>
          </p:nvPr>
        </p:nvPicPr>
        <p:blipFill>
          <a:blip r:embed="rId2"/>
          <a:srcRect t="4327"/>
          <a:stretch>
            <a:fillRect/>
          </a:stretch>
        </p:blipFill>
        <p:spPr>
          <a:xfrm>
            <a:off x="895794" y="1828800"/>
            <a:ext cx="5300291" cy="4473901"/>
          </a:xfrm>
        </p:spPr>
      </p:pic>
      <p:pic>
        <p:nvPicPr>
          <p:cNvPr id="6" name="Picture 5" descr="bm-28-2-020502-f3.jpg"/>
          <p:cNvPicPr>
            <a:picLocks noChangeAspect="1"/>
          </p:cNvPicPr>
          <p:nvPr/>
        </p:nvPicPr>
        <p:blipFill>
          <a:blip r:embed="rId3"/>
          <a:srcRect t="6143" r="25697"/>
          <a:stretch>
            <a:fillRect/>
          </a:stretch>
        </p:blipFill>
        <p:spPr>
          <a:xfrm>
            <a:off x="6395634" y="1842448"/>
            <a:ext cx="5095781" cy="44764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96836" y="900752"/>
            <a:ext cx="42717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+mj-lt"/>
              </a:rPr>
              <a:t>OPSpec</a:t>
            </a:r>
            <a:r>
              <a:rPr lang="en-US" sz="4400" dirty="0" smtClean="0">
                <a:latin typeface="+mj-lt"/>
              </a:rPr>
              <a:t> Chart</a:t>
            </a:r>
            <a:endParaRPr lang="en-US" sz="4400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4967" y="436728"/>
            <a:ext cx="11054687" cy="59504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Assessing a single </a:t>
            </a:r>
            <a:r>
              <a:rPr lang="en-US" sz="4000" dirty="0" err="1" smtClean="0"/>
              <a:t>analyte</a:t>
            </a:r>
            <a:r>
              <a:rPr lang="en-US" sz="4000" dirty="0" smtClean="0"/>
              <a:t> across multiple system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7231" y="3954676"/>
            <a:ext cx="10181230" cy="203669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method decision chart is a tool used to assess a single </a:t>
            </a:r>
            <a:r>
              <a:rPr lang="en-US" dirty="0" err="1" smtClean="0"/>
              <a:t>analyte</a:t>
            </a:r>
            <a:r>
              <a:rPr lang="en-US" dirty="0" smtClean="0"/>
              <a:t> across multiple systems. </a:t>
            </a:r>
          </a:p>
          <a:p>
            <a:r>
              <a:rPr lang="en-US" dirty="0" smtClean="0"/>
              <a:t>It helps in evaluating the performance of a single </a:t>
            </a:r>
            <a:r>
              <a:rPr lang="en-US" dirty="0" err="1" smtClean="0"/>
              <a:t>analyte</a:t>
            </a:r>
            <a:r>
              <a:rPr lang="en-US" dirty="0" smtClean="0"/>
              <a:t> across different testing methods and determining the best method for testing that </a:t>
            </a:r>
            <a:r>
              <a:rPr lang="en-US" dirty="0" err="1" smtClean="0"/>
              <a:t>analyte</a:t>
            </a:r>
            <a:r>
              <a:rPr lang="en-US" dirty="0" smtClean="0"/>
              <a:t>. </a:t>
            </a:r>
            <a:endParaRPr lang="en-US" dirty="0"/>
          </a:p>
        </p:txBody>
      </p:sp>
      <p:pic>
        <p:nvPicPr>
          <p:cNvPr id="4" name="Picture 3" descr="Capture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989" y="1514901"/>
            <a:ext cx="10560062" cy="24293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4967" y="436728"/>
            <a:ext cx="11054687" cy="59504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Assessing multiple tests on one system across Labs</a:t>
            </a:r>
            <a:endParaRPr lang="en-US" sz="4000" dirty="0"/>
          </a:p>
        </p:txBody>
      </p:sp>
      <p:pic>
        <p:nvPicPr>
          <p:cNvPr id="4" name="Content Placeholder 3" descr="Capture 2.PNG"/>
          <p:cNvPicPr>
            <a:picLocks noGrp="1" noChangeAspect="1"/>
          </p:cNvPicPr>
          <p:nvPr>
            <p:ph idx="1"/>
          </p:nvPr>
        </p:nvPicPr>
        <p:blipFill>
          <a:blip r:embed="rId2"/>
          <a:srcRect t="2661"/>
          <a:stretch>
            <a:fillRect/>
          </a:stretch>
        </p:blipFill>
        <p:spPr>
          <a:xfrm>
            <a:off x="738066" y="2292824"/>
            <a:ext cx="5594496" cy="2614948"/>
          </a:xfrm>
        </p:spPr>
      </p:pic>
      <p:sp>
        <p:nvSpPr>
          <p:cNvPr id="5" name="TextBox 4"/>
          <p:cNvSpPr txBox="1"/>
          <p:nvPr/>
        </p:nvSpPr>
        <p:spPr>
          <a:xfrm>
            <a:off x="832513" y="1446660"/>
            <a:ext cx="5281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Taher</a:t>
            </a:r>
            <a:r>
              <a:rPr lang="en-US" dirty="0" smtClean="0"/>
              <a:t> </a:t>
            </a:r>
            <a:r>
              <a:rPr lang="en-US" i="1" dirty="0" smtClean="0"/>
              <a:t>et. al., 2018 .</a:t>
            </a:r>
          </a:p>
          <a:p>
            <a:r>
              <a:rPr lang="en-US" i="1" dirty="0" smtClean="0"/>
              <a:t>Multi-site study (11 Hospitals in 9 countries) evaluating 18 tests on the </a:t>
            </a:r>
            <a:r>
              <a:rPr lang="en-US" i="1" dirty="0" err="1" smtClean="0"/>
              <a:t>Alinity</a:t>
            </a:r>
            <a:r>
              <a:rPr lang="en-US" i="1" dirty="0" smtClean="0"/>
              <a:t> Assay System</a:t>
            </a:r>
            <a:endParaRPr lang="en-US" i="1" dirty="0"/>
          </a:p>
        </p:txBody>
      </p:sp>
      <p:pic>
        <p:nvPicPr>
          <p:cNvPr id="6" name="Picture 5" descr="Capture 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6263" y="1534071"/>
            <a:ext cx="5520895" cy="3250090"/>
          </a:xfrm>
          <a:prstGeom prst="rect">
            <a:avLst/>
          </a:prstGeom>
        </p:spPr>
      </p:pic>
      <p:pic>
        <p:nvPicPr>
          <p:cNvPr id="7" name="Picture 6" descr="Capture 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0115" y="4435969"/>
            <a:ext cx="4903052" cy="1752845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rot="10800000" flipH="1">
            <a:off x="4517404" y="5240733"/>
            <a:ext cx="1705969" cy="34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04967" y="436728"/>
            <a:ext cx="11054687" cy="59504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>
            <a:off x="2074460" y="5500049"/>
            <a:ext cx="603504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5400000" flipH="1" flipV="1">
            <a:off x="-341877" y="3071421"/>
            <a:ext cx="4846320" cy="136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3015455" y="5528080"/>
            <a:ext cx="27432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4136863" y="5544000"/>
            <a:ext cx="27432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5203679" y="5546272"/>
            <a:ext cx="27432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6270495" y="5521248"/>
            <a:ext cx="27432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7310015" y="5537168"/>
            <a:ext cx="27432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016154" y="5636538"/>
            <a:ext cx="31389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1</a:t>
            </a:r>
            <a:endParaRPr lang="en-US" sz="1500" dirty="0"/>
          </a:p>
        </p:txBody>
      </p:sp>
      <p:sp>
        <p:nvSpPr>
          <p:cNvPr id="21" name="TextBox 20"/>
          <p:cNvSpPr txBox="1"/>
          <p:nvPr/>
        </p:nvSpPr>
        <p:spPr>
          <a:xfrm>
            <a:off x="4123898" y="5625164"/>
            <a:ext cx="31389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2</a:t>
            </a:r>
            <a:endParaRPr lang="en-US" sz="1500" dirty="0"/>
          </a:p>
        </p:txBody>
      </p:sp>
      <p:sp>
        <p:nvSpPr>
          <p:cNvPr id="22" name="TextBox 21"/>
          <p:cNvSpPr txBox="1"/>
          <p:nvPr/>
        </p:nvSpPr>
        <p:spPr>
          <a:xfrm>
            <a:off x="5204346" y="5627439"/>
            <a:ext cx="31389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3</a:t>
            </a:r>
            <a:endParaRPr lang="en-US" sz="1500" dirty="0"/>
          </a:p>
        </p:txBody>
      </p:sp>
      <p:sp>
        <p:nvSpPr>
          <p:cNvPr id="23" name="TextBox 22"/>
          <p:cNvSpPr txBox="1"/>
          <p:nvPr/>
        </p:nvSpPr>
        <p:spPr>
          <a:xfrm>
            <a:off x="6271145" y="5629713"/>
            <a:ext cx="31389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4</a:t>
            </a:r>
            <a:endParaRPr lang="en-US" sz="1500" dirty="0"/>
          </a:p>
        </p:txBody>
      </p:sp>
      <p:sp>
        <p:nvSpPr>
          <p:cNvPr id="24" name="TextBox 23"/>
          <p:cNvSpPr txBox="1"/>
          <p:nvPr/>
        </p:nvSpPr>
        <p:spPr>
          <a:xfrm>
            <a:off x="7324299" y="5631988"/>
            <a:ext cx="31389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5</a:t>
            </a:r>
            <a:endParaRPr lang="en-US" sz="1500" dirty="0"/>
          </a:p>
        </p:txBody>
      </p:sp>
      <p:cxnSp>
        <p:nvCxnSpPr>
          <p:cNvPr id="25" name="Straight Connector 24"/>
          <p:cNvCxnSpPr/>
          <p:nvPr/>
        </p:nvCxnSpPr>
        <p:spPr>
          <a:xfrm rot="10800000">
            <a:off x="1950265" y="928036"/>
            <a:ext cx="27432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0800000">
            <a:off x="1966187" y="1394334"/>
            <a:ext cx="27432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0800000">
            <a:off x="1968462" y="1846982"/>
            <a:ext cx="27432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10800000">
            <a:off x="1970735" y="2299629"/>
            <a:ext cx="27432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0800000">
            <a:off x="1959364" y="3134421"/>
            <a:ext cx="27432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0800000">
            <a:off x="1961639" y="3573424"/>
            <a:ext cx="27432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10800000">
            <a:off x="1963913" y="4067018"/>
            <a:ext cx="27432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0800000">
            <a:off x="1966185" y="4533322"/>
            <a:ext cx="27432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10800000">
            <a:off x="1954809" y="2720410"/>
            <a:ext cx="27432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10800000">
            <a:off x="1970729" y="5029194"/>
            <a:ext cx="27432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694597" y="4860890"/>
            <a:ext cx="31389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1</a:t>
            </a:r>
            <a:endParaRPr lang="en-US" sz="1500" dirty="0"/>
          </a:p>
        </p:txBody>
      </p:sp>
      <p:sp>
        <p:nvSpPr>
          <p:cNvPr id="41" name="TextBox 40"/>
          <p:cNvSpPr txBox="1"/>
          <p:nvPr/>
        </p:nvSpPr>
        <p:spPr>
          <a:xfrm>
            <a:off x="1721893" y="2977499"/>
            <a:ext cx="31389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5</a:t>
            </a:r>
            <a:endParaRPr lang="en-US" sz="1500" dirty="0"/>
          </a:p>
        </p:txBody>
      </p:sp>
      <p:sp>
        <p:nvSpPr>
          <p:cNvPr id="42" name="TextBox 41"/>
          <p:cNvSpPr txBox="1"/>
          <p:nvPr/>
        </p:nvSpPr>
        <p:spPr>
          <a:xfrm>
            <a:off x="1696872" y="4371845"/>
            <a:ext cx="31389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2</a:t>
            </a:r>
            <a:endParaRPr lang="en-US" sz="1500" dirty="0"/>
          </a:p>
        </p:txBody>
      </p:sp>
      <p:sp>
        <p:nvSpPr>
          <p:cNvPr id="43" name="TextBox 42"/>
          <p:cNvSpPr txBox="1"/>
          <p:nvPr/>
        </p:nvSpPr>
        <p:spPr>
          <a:xfrm>
            <a:off x="1712794" y="3910095"/>
            <a:ext cx="31389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3</a:t>
            </a:r>
            <a:endParaRPr lang="en-US" sz="1500" dirty="0"/>
          </a:p>
        </p:txBody>
      </p:sp>
      <p:sp>
        <p:nvSpPr>
          <p:cNvPr id="44" name="TextBox 43"/>
          <p:cNvSpPr txBox="1"/>
          <p:nvPr/>
        </p:nvSpPr>
        <p:spPr>
          <a:xfrm>
            <a:off x="1701421" y="3421051"/>
            <a:ext cx="31389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4</a:t>
            </a:r>
            <a:endParaRPr lang="en-US" sz="1500" dirty="0"/>
          </a:p>
        </p:txBody>
      </p:sp>
      <p:sp>
        <p:nvSpPr>
          <p:cNvPr id="45" name="TextBox 44"/>
          <p:cNvSpPr txBox="1"/>
          <p:nvPr/>
        </p:nvSpPr>
        <p:spPr>
          <a:xfrm>
            <a:off x="1610437" y="766561"/>
            <a:ext cx="42535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10</a:t>
            </a:r>
            <a:endParaRPr lang="en-US" sz="1500" dirty="0"/>
          </a:p>
        </p:txBody>
      </p:sp>
      <p:sp>
        <p:nvSpPr>
          <p:cNvPr id="46" name="TextBox 45"/>
          <p:cNvSpPr txBox="1"/>
          <p:nvPr/>
        </p:nvSpPr>
        <p:spPr>
          <a:xfrm>
            <a:off x="1696874" y="2570340"/>
            <a:ext cx="31389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6</a:t>
            </a:r>
            <a:endParaRPr lang="en-US" sz="1500" dirty="0"/>
          </a:p>
        </p:txBody>
      </p:sp>
      <p:sp>
        <p:nvSpPr>
          <p:cNvPr id="47" name="TextBox 46"/>
          <p:cNvSpPr txBox="1"/>
          <p:nvPr/>
        </p:nvSpPr>
        <p:spPr>
          <a:xfrm>
            <a:off x="1726443" y="2135888"/>
            <a:ext cx="31389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7</a:t>
            </a:r>
            <a:endParaRPr lang="en-US" sz="1500" dirty="0"/>
          </a:p>
        </p:txBody>
      </p:sp>
      <p:sp>
        <p:nvSpPr>
          <p:cNvPr id="48" name="TextBox 47"/>
          <p:cNvSpPr txBox="1"/>
          <p:nvPr/>
        </p:nvSpPr>
        <p:spPr>
          <a:xfrm>
            <a:off x="1728716" y="1223761"/>
            <a:ext cx="31389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9</a:t>
            </a:r>
            <a:endParaRPr lang="en-US" sz="1500" dirty="0"/>
          </a:p>
        </p:txBody>
      </p:sp>
      <p:sp>
        <p:nvSpPr>
          <p:cNvPr id="49" name="TextBox 48"/>
          <p:cNvSpPr txBox="1"/>
          <p:nvPr/>
        </p:nvSpPr>
        <p:spPr>
          <a:xfrm>
            <a:off x="1676399" y="1662765"/>
            <a:ext cx="31389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8</a:t>
            </a:r>
            <a:endParaRPr lang="en-US" sz="1500" dirty="0"/>
          </a:p>
        </p:txBody>
      </p:sp>
      <p:cxnSp>
        <p:nvCxnSpPr>
          <p:cNvPr id="51" name="Straight Connector 50"/>
          <p:cNvCxnSpPr/>
          <p:nvPr/>
        </p:nvCxnSpPr>
        <p:spPr>
          <a:xfrm>
            <a:off x="2088108" y="928048"/>
            <a:ext cx="5377217" cy="457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16200000" flipH="1">
            <a:off x="1665027" y="1364775"/>
            <a:ext cx="4572000" cy="36985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16200000" flipH="1">
            <a:off x="1135036" y="1872013"/>
            <a:ext cx="4583377" cy="26726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16200000" flipH="1">
            <a:off x="909847" y="2165442"/>
            <a:ext cx="4542436" cy="21540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16200000" flipH="1">
            <a:off x="609596" y="2424748"/>
            <a:ext cx="4556084" cy="15945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 rot="16200000">
            <a:off x="-941696" y="2906973"/>
            <a:ext cx="4244453" cy="382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Allowable Inaccuracy (% Bias)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647666" y="5964072"/>
            <a:ext cx="4653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Allowable Imprecision (%CV)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124132" y="4681182"/>
            <a:ext cx="641445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r>
              <a:rPr lang="el-GR" dirty="0" smtClean="0"/>
              <a:t>σ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5515971" y="4656162"/>
            <a:ext cx="641445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r>
              <a:rPr lang="el-GR" dirty="0" smtClean="0"/>
              <a:t>σ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4576550" y="4672084"/>
            <a:ext cx="641445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r>
              <a:rPr lang="el-GR" dirty="0" smtClean="0"/>
              <a:t>σ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3923734" y="4674350"/>
            <a:ext cx="641445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r>
              <a:rPr lang="el-GR" dirty="0" smtClean="0"/>
              <a:t>σ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3461982" y="4676632"/>
            <a:ext cx="641445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r>
              <a:rPr lang="el-GR" dirty="0" smtClean="0"/>
              <a:t>σ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2454323" y="4651613"/>
            <a:ext cx="641445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  <a:r>
              <a:rPr lang="el-GR" dirty="0" smtClean="0"/>
              <a:t>σ</a:t>
            </a: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3507475" y="682387"/>
            <a:ext cx="51452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Rounded MT Bold" pitchFamily="34" charset="0"/>
              </a:rPr>
              <a:t>For Cholesterol,</a:t>
            </a:r>
          </a:p>
          <a:p>
            <a:r>
              <a:rPr lang="en-US" dirty="0" err="1" smtClean="0">
                <a:latin typeface="Arial Rounded MT Bold" pitchFamily="34" charset="0"/>
              </a:rPr>
              <a:t>TEa</a:t>
            </a:r>
            <a:r>
              <a:rPr lang="en-US" dirty="0" smtClean="0">
                <a:latin typeface="Arial Rounded MT Bold" pitchFamily="34" charset="0"/>
              </a:rPr>
              <a:t> = 10%, Bias = 3%, CV = 3%</a:t>
            </a:r>
          </a:p>
          <a:p>
            <a:r>
              <a:rPr lang="en-US" dirty="0" smtClean="0">
                <a:latin typeface="Arial Rounded MT Bold" pitchFamily="34" charset="0"/>
              </a:rPr>
              <a:t>Sigma 	= (</a:t>
            </a:r>
            <a:r>
              <a:rPr lang="en-US" dirty="0" err="1" smtClean="0">
                <a:latin typeface="Arial Rounded MT Bold" pitchFamily="34" charset="0"/>
              </a:rPr>
              <a:t>TEa</a:t>
            </a:r>
            <a:r>
              <a:rPr lang="en-US" dirty="0" smtClean="0">
                <a:latin typeface="Arial Rounded MT Bold" pitchFamily="34" charset="0"/>
              </a:rPr>
              <a:t>% – Bias %)/ CV%</a:t>
            </a:r>
          </a:p>
          <a:p>
            <a:r>
              <a:rPr lang="en-US" dirty="0" smtClean="0">
                <a:latin typeface="Arial Rounded MT Bold" pitchFamily="34" charset="0"/>
              </a:rPr>
              <a:t>              	= (10-3)/3</a:t>
            </a:r>
          </a:p>
          <a:p>
            <a:r>
              <a:rPr lang="en-US" dirty="0" smtClean="0">
                <a:latin typeface="Arial Rounded MT Bold" pitchFamily="34" charset="0"/>
              </a:rPr>
              <a:t>	= 7/3 = </a:t>
            </a:r>
            <a:r>
              <a:rPr lang="en-US" dirty="0" smtClean="0">
                <a:solidFill>
                  <a:srgbClr val="FF0000"/>
                </a:solidFill>
                <a:latin typeface="Arial Rounded MT Bold" pitchFamily="34" charset="0"/>
              </a:rPr>
              <a:t>2.33</a:t>
            </a:r>
          </a:p>
        </p:txBody>
      </p:sp>
      <p:sp>
        <p:nvSpPr>
          <p:cNvPr id="70" name="Rectangle 69"/>
          <p:cNvSpPr/>
          <p:nvPr/>
        </p:nvSpPr>
        <p:spPr>
          <a:xfrm>
            <a:off x="504967" y="436728"/>
            <a:ext cx="11054687" cy="59504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7397088" y="696036"/>
            <a:ext cx="4148918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 Rounded MT Bold" pitchFamily="34" charset="0"/>
              </a:rPr>
              <a:t>Sigma = (</a:t>
            </a:r>
            <a:r>
              <a:rPr lang="en-US" dirty="0" err="1" smtClean="0">
                <a:solidFill>
                  <a:srgbClr val="FF0000"/>
                </a:solidFill>
                <a:latin typeface="Arial Rounded MT Bold" pitchFamily="34" charset="0"/>
              </a:rPr>
              <a:t>TEa</a:t>
            </a:r>
            <a:r>
              <a:rPr lang="en-US" dirty="0" smtClean="0">
                <a:solidFill>
                  <a:srgbClr val="FF0000"/>
                </a:solidFill>
                <a:latin typeface="Arial Rounded MT Bold" pitchFamily="34" charset="0"/>
              </a:rPr>
              <a:t>% – Bias %)/ CV%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0066"/>
                </a:solidFill>
                <a:latin typeface="Arial Rounded MT Bold" pitchFamily="34" charset="0"/>
              </a:rPr>
              <a:t>CV% = (</a:t>
            </a:r>
            <a:r>
              <a:rPr lang="en-US" dirty="0" err="1" smtClean="0">
                <a:solidFill>
                  <a:srgbClr val="FF0066"/>
                </a:solidFill>
                <a:latin typeface="Arial Rounded MT Bold" pitchFamily="34" charset="0"/>
              </a:rPr>
              <a:t>TEa</a:t>
            </a:r>
            <a:r>
              <a:rPr lang="en-US" dirty="0" smtClean="0">
                <a:solidFill>
                  <a:srgbClr val="FF0066"/>
                </a:solidFill>
                <a:latin typeface="Arial Rounded MT Bold" pitchFamily="34" charset="0"/>
              </a:rPr>
              <a:t>% – Bias %)/ Sigma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0066"/>
                </a:solidFill>
                <a:latin typeface="Arial Rounded MT Bold" pitchFamily="34" charset="0"/>
              </a:rPr>
              <a:t>Bias% = </a:t>
            </a:r>
            <a:r>
              <a:rPr lang="en-US" dirty="0" err="1" smtClean="0">
                <a:solidFill>
                  <a:srgbClr val="FF0066"/>
                </a:solidFill>
                <a:latin typeface="Arial Rounded MT Bold" pitchFamily="34" charset="0"/>
              </a:rPr>
              <a:t>TEa</a:t>
            </a:r>
            <a:r>
              <a:rPr lang="en-US" dirty="0" smtClean="0">
                <a:solidFill>
                  <a:srgbClr val="FF0066"/>
                </a:solidFill>
                <a:latin typeface="Arial Rounded MT Bold" pitchFamily="34" charset="0"/>
              </a:rPr>
              <a:t>% – (Sigma *CV%)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>So for Bias = 0%,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>CV% =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>TEa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>%/ Sigma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>For CV% = 0,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>Bias =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>TEa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>% - (Sigma* 0) =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>TEa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> = 10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For Sigma = 2, CV% = 10/2 = 5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For Sigma = 3, CV% = 10/3 = 3.33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For Sigma = 4, CV% = 10/4 = 2.5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For Sigma = 5, CV% = 10/5 = 2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For Sigma = 6, CV% = 10/2 = 1.66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172503" y="3916907"/>
            <a:ext cx="423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*</a:t>
            </a:r>
            <a:endParaRPr lang="en-US" dirty="0"/>
          </a:p>
        </p:txBody>
      </p:sp>
      <p:cxnSp>
        <p:nvCxnSpPr>
          <p:cNvPr id="74" name="Straight Connector 73"/>
          <p:cNvCxnSpPr/>
          <p:nvPr/>
        </p:nvCxnSpPr>
        <p:spPr>
          <a:xfrm flipV="1">
            <a:off x="2129044" y="4053383"/>
            <a:ext cx="3200400" cy="2729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16200000" flipV="1">
            <a:off x="4606121" y="4756246"/>
            <a:ext cx="1433016" cy="2729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4995086" y="3671249"/>
            <a:ext cx="1323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2.33</a:t>
            </a:r>
            <a:endParaRPr lang="en-US" dirty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  <p:bldP spid="65" grpId="0"/>
      <p:bldP spid="66" grpId="0"/>
      <p:bldP spid="67" grpId="0"/>
      <p:bldP spid="68" grpId="0"/>
      <p:bldP spid="72" grpId="0"/>
      <p:bldP spid="7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Copperplate Gothic Bold" pitchFamily="34" charset="0"/>
              </a:rPr>
              <a:t>Normalized 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  <a:latin typeface="Copperplate Gothic Bold" pitchFamily="34" charset="0"/>
              </a:rPr>
              <a:t>OPSpec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Copperplate Gothic Bold" pitchFamily="34" charset="0"/>
              </a:rPr>
              <a:t> Chart</a:t>
            </a:r>
            <a:endParaRPr lang="en-US" sz="4000" dirty="0">
              <a:solidFill>
                <a:schemeClr val="accent1">
                  <a:lumMod val="50000"/>
                </a:schemeClr>
              </a:solidFill>
              <a:latin typeface="Copperplate Gothic Bold" pitchFamily="34" charset="0"/>
            </a:endParaRPr>
          </a:p>
        </p:txBody>
      </p:sp>
      <p:pic>
        <p:nvPicPr>
          <p:cNvPr id="4" name="Content Placeholder 3" descr="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7028" y="1402544"/>
            <a:ext cx="8760061" cy="5032375"/>
          </a:xfrm>
        </p:spPr>
      </p:pic>
      <p:sp>
        <p:nvSpPr>
          <p:cNvPr id="5" name="Rectangle 4"/>
          <p:cNvSpPr/>
          <p:nvPr/>
        </p:nvSpPr>
        <p:spPr>
          <a:xfrm>
            <a:off x="504967" y="436728"/>
            <a:ext cx="11054687" cy="59504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8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1433" y="1335471"/>
            <a:ext cx="2934267" cy="53314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>
                <a:latin typeface="Copperplate Gothic Bold" pitchFamily="34" charset="0"/>
              </a:rPr>
              <a:t>Levey</a:t>
            </a:r>
            <a:r>
              <a:rPr lang="en-US" sz="4000" dirty="0" smtClean="0">
                <a:latin typeface="Copperplate Gothic Bold" pitchFamily="34" charset="0"/>
              </a:rPr>
              <a:t>-Jennings control chart</a:t>
            </a:r>
            <a:endParaRPr lang="en-US" sz="4000" dirty="0">
              <a:latin typeface="Copperplate Gothic Bold" pitchFamily="34" charset="0"/>
            </a:endParaRPr>
          </a:p>
        </p:txBody>
      </p:sp>
      <p:pic>
        <p:nvPicPr>
          <p:cNvPr id="5" name="Content Placeholder 4" descr="1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1412" y="1825625"/>
            <a:ext cx="9569175" cy="4351338"/>
          </a:xfrm>
        </p:spPr>
      </p:pic>
      <p:sp>
        <p:nvSpPr>
          <p:cNvPr id="4" name="Rectangle 3"/>
          <p:cNvSpPr/>
          <p:nvPr/>
        </p:nvSpPr>
        <p:spPr>
          <a:xfrm>
            <a:off x="504967" y="436728"/>
            <a:ext cx="11054687" cy="59504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6757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 err="1" smtClean="0">
                <a:latin typeface="Copperplate Gothic Bold" pitchFamily="34" charset="0"/>
              </a:rPr>
              <a:t>Westgard</a:t>
            </a:r>
            <a:r>
              <a:rPr lang="en-US" sz="4000" dirty="0" smtClean="0">
                <a:latin typeface="Copperplate Gothic Bold" pitchFamily="34" charset="0"/>
              </a:rPr>
              <a:t> Rules</a:t>
            </a:r>
            <a:endParaRPr lang="en-US" sz="4000" dirty="0">
              <a:latin typeface="Copperplate Gothic Bold" pitchFamily="34" charset="0"/>
            </a:endParaRPr>
          </a:p>
        </p:txBody>
      </p:sp>
      <p:pic>
        <p:nvPicPr>
          <p:cNvPr id="4" name="Content Placeholder 3" descr="21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4113" y="1545106"/>
            <a:ext cx="3686690" cy="2210109"/>
          </a:xfrm>
        </p:spPr>
      </p:pic>
      <p:pic>
        <p:nvPicPr>
          <p:cNvPr id="5" name="Picture 4" descr="downloa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0531" y="1635331"/>
            <a:ext cx="3596674" cy="2213338"/>
          </a:xfrm>
          <a:prstGeom prst="rect">
            <a:avLst/>
          </a:prstGeom>
        </p:spPr>
      </p:pic>
      <p:pic>
        <p:nvPicPr>
          <p:cNvPr id="6" name="Picture 5" descr="mrf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4633" y="1522725"/>
            <a:ext cx="3780434" cy="2333601"/>
          </a:xfrm>
          <a:prstGeom prst="rect">
            <a:avLst/>
          </a:prstGeom>
        </p:spPr>
      </p:pic>
      <p:pic>
        <p:nvPicPr>
          <p:cNvPr id="7" name="Picture 6" descr="mrf6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2968" y="3997203"/>
            <a:ext cx="3895320" cy="2470605"/>
          </a:xfrm>
          <a:prstGeom prst="rect">
            <a:avLst/>
          </a:prstGeom>
        </p:spPr>
      </p:pic>
      <p:pic>
        <p:nvPicPr>
          <p:cNvPr id="8" name="Picture 7" descr="mrf7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5402" y="4058254"/>
            <a:ext cx="3833249" cy="239578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04967" y="436728"/>
            <a:ext cx="11054687" cy="59504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90720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opperplate Gothic Bold" pitchFamily="34" charset="0"/>
              </a:rPr>
              <a:t>Evolution of Sigma Based QC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Copperplate Gothic Bold" pitchFamily="34" charset="0"/>
            </a:endParaRPr>
          </a:p>
        </p:txBody>
      </p:sp>
      <p:pic>
        <p:nvPicPr>
          <p:cNvPr id="4" name="Content Placeholder 3" descr="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9201" y="2677234"/>
            <a:ext cx="4923676" cy="3144195"/>
          </a:xfrm>
        </p:spPr>
      </p:pic>
      <p:pic>
        <p:nvPicPr>
          <p:cNvPr id="5" name="Picture 4" descr="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2917" y="2730956"/>
            <a:ext cx="5379310" cy="3622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1570" y="1828800"/>
            <a:ext cx="5145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Black" pitchFamily="34" charset="0"/>
              </a:rPr>
              <a:t>Original </a:t>
            </a:r>
            <a:r>
              <a:rPr lang="en-US" dirty="0" err="1" smtClean="0">
                <a:latin typeface="Arial Black" pitchFamily="34" charset="0"/>
              </a:rPr>
              <a:t>Westgard</a:t>
            </a:r>
            <a:r>
              <a:rPr lang="en-US" dirty="0" smtClean="0">
                <a:latin typeface="Arial Black" pitchFamily="34" charset="0"/>
              </a:rPr>
              <a:t> Rules, (March 1981)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4275" y="2169994"/>
            <a:ext cx="4973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Westgard</a:t>
            </a:r>
            <a:r>
              <a:rPr lang="en-US" dirty="0" smtClean="0"/>
              <a:t> JO </a:t>
            </a:r>
            <a:r>
              <a:rPr lang="en-US" i="1" dirty="0" smtClean="0"/>
              <a:t>et. al. </a:t>
            </a:r>
            <a:r>
              <a:rPr lang="en-US" i="1" dirty="0" err="1" smtClean="0"/>
              <a:t>Clin</a:t>
            </a:r>
            <a:r>
              <a:rPr lang="en-US" i="1" dirty="0" smtClean="0"/>
              <a:t>. Chem. Mar: 27(3); 493-501</a:t>
            </a:r>
            <a:endParaRPr lang="en-US" i="1" dirty="0"/>
          </a:p>
        </p:txBody>
      </p:sp>
      <p:sp>
        <p:nvSpPr>
          <p:cNvPr id="8" name="Rectangle 7"/>
          <p:cNvSpPr/>
          <p:nvPr/>
        </p:nvSpPr>
        <p:spPr>
          <a:xfrm>
            <a:off x="504967" y="436728"/>
            <a:ext cx="11054687" cy="59504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717000" y="1749188"/>
            <a:ext cx="4242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Arial Black" pitchFamily="34" charset="0"/>
              </a:rPr>
              <a:t>Westgard</a:t>
            </a:r>
            <a:r>
              <a:rPr lang="en-US" dirty="0" smtClean="0">
                <a:latin typeface="Arial Black" pitchFamily="34" charset="0"/>
              </a:rPr>
              <a:t> Sigma Rules, (2014)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69034" y="2090382"/>
            <a:ext cx="4410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Westgard</a:t>
            </a:r>
            <a:r>
              <a:rPr lang="en-US" dirty="0" smtClean="0"/>
              <a:t> JO, </a:t>
            </a:r>
            <a:r>
              <a:rPr lang="en-US" dirty="0" err="1" smtClean="0"/>
              <a:t>Westgard</a:t>
            </a:r>
            <a:r>
              <a:rPr lang="en-US" dirty="0" smtClean="0"/>
              <a:t> SA, </a:t>
            </a:r>
          </a:p>
          <a:p>
            <a:pPr algn="ctr"/>
            <a:r>
              <a:rPr lang="en-US" dirty="0" smtClean="0"/>
              <a:t>Basic Quality Management System, 2014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2163" y="490177"/>
            <a:ext cx="4734586" cy="3200847"/>
          </a:xfrm>
        </p:spPr>
      </p:pic>
      <p:pic>
        <p:nvPicPr>
          <p:cNvPr id="5" name="Picture 4" descr="12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67" y="466888"/>
            <a:ext cx="4553586" cy="3057952"/>
          </a:xfrm>
          <a:prstGeom prst="rect">
            <a:avLst/>
          </a:prstGeom>
        </p:spPr>
      </p:pic>
      <p:pic>
        <p:nvPicPr>
          <p:cNvPr id="6" name="Picture 5" descr="23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3080" y="3333407"/>
            <a:ext cx="4629796" cy="302937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04967" y="436728"/>
            <a:ext cx="11054687" cy="59504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Copperplate Gothic Bold" pitchFamily="34" charset="0"/>
              </a:rPr>
              <a:t>Westgard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Copperplate Gothic Bold" pitchFamily="34" charset="0"/>
              </a:rPr>
              <a:t> Sigma Rules with run size (2018)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Copperplate Gothic Bold" pitchFamily="34" charset="0"/>
            </a:endParaRPr>
          </a:p>
        </p:txBody>
      </p:sp>
      <p:pic>
        <p:nvPicPr>
          <p:cNvPr id="4" name="Content Placeholder 3" descr="WhatsApp Image 2024-01-15 at 4.54.15 AM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7101" y="1948455"/>
            <a:ext cx="6070046" cy="4351338"/>
          </a:xfrm>
        </p:spPr>
      </p:pic>
      <p:sp>
        <p:nvSpPr>
          <p:cNvPr id="5" name="Rectangle 4"/>
          <p:cNvSpPr/>
          <p:nvPr/>
        </p:nvSpPr>
        <p:spPr>
          <a:xfrm>
            <a:off x="504967" y="436728"/>
            <a:ext cx="11054687" cy="59504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854890" y="2231416"/>
          <a:ext cx="5581934" cy="402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7355"/>
                <a:gridCol w="2320119"/>
                <a:gridCol w="20744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Black" pitchFamily="34" charset="0"/>
                        </a:rPr>
                        <a:t>Sigma metric </a:t>
                      </a:r>
                      <a:endParaRPr lang="en-US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Black" pitchFamily="34" charset="0"/>
                        </a:rPr>
                        <a:t>Control rule</a:t>
                      </a:r>
                      <a:endParaRPr lang="en-US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Black" pitchFamily="34" charset="0"/>
                        </a:rPr>
                        <a:t>QC frequency</a:t>
                      </a:r>
                      <a:endParaRPr lang="en-US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13s,</a:t>
                      </a:r>
                      <a:r>
                        <a:rPr lang="en-US" baseline="0" dirty="0" smtClean="0"/>
                        <a:t> n=2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per 1000 patients samples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13s/22s/r4s,</a:t>
                      </a:r>
                      <a:r>
                        <a:rPr lang="en-US" baseline="0" dirty="0" smtClean="0"/>
                        <a:t> n=2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 per 450 patients samples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13s/22s/r4s/41s, n=4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 per 200 patients samples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 “</a:t>
                      </a:r>
                      <a:r>
                        <a:rPr lang="en-US" dirty="0" err="1" smtClean="0"/>
                        <a:t>Westgard</a:t>
                      </a:r>
                      <a:r>
                        <a:rPr lang="en-US" dirty="0" smtClean="0"/>
                        <a:t> Rules”, n=6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 per </a:t>
                      </a:r>
                      <a:r>
                        <a:rPr lang="en-US" dirty="0" smtClean="0"/>
                        <a:t>45 patients </a:t>
                      </a:r>
                      <a:r>
                        <a:rPr lang="en-US" dirty="0" smtClean="0"/>
                        <a:t>samples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pperplate Gothic Bold" pitchFamily="34" charset="0"/>
              </a:rPr>
              <a:t>What is Six sigma?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Copperplate Goth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7257" y="1416191"/>
            <a:ext cx="7787186" cy="1422544"/>
          </a:xfrm>
        </p:spPr>
        <p:txBody>
          <a:bodyPr>
            <a:normAutofit fontScale="92500"/>
          </a:bodyPr>
          <a:lstStyle/>
          <a:p>
            <a:pPr>
              <a:spcBef>
                <a:spcPts val="1800"/>
              </a:spcBef>
            </a:pPr>
            <a:r>
              <a:rPr lang="en-US" dirty="0" smtClean="0"/>
              <a:t>Six sigma is a statistical approach to reduce variations (defects) in order to “</a:t>
            </a:r>
            <a:r>
              <a:rPr lang="en-US" i="1" dirty="0" smtClean="0"/>
              <a:t>Increase effectiveness</a:t>
            </a:r>
            <a:r>
              <a:rPr lang="en-US" dirty="0" smtClean="0"/>
              <a:t>”.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Sigma (</a:t>
            </a:r>
            <a:r>
              <a:rPr lang="el-GR" dirty="0" smtClean="0"/>
              <a:t>σ</a:t>
            </a:r>
            <a:r>
              <a:rPr lang="en-US" dirty="0" smtClean="0"/>
              <a:t>) – Standard Deviation </a:t>
            </a:r>
          </a:p>
          <a:p>
            <a:pPr>
              <a:spcBef>
                <a:spcPts val="1800"/>
              </a:spcBef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04967" y="436728"/>
            <a:ext cx="11054687" cy="59504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jkMDV.png"/>
          <p:cNvPicPr/>
          <p:nvPr/>
        </p:nvPicPr>
        <p:blipFill>
          <a:blip r:embed="rId2"/>
          <a:srcRect t="13404"/>
          <a:stretch>
            <a:fillRect/>
          </a:stretch>
        </p:blipFill>
        <p:spPr>
          <a:xfrm>
            <a:off x="2811440" y="2905699"/>
            <a:ext cx="6373503" cy="3167556"/>
          </a:xfrm>
          <a:prstGeom prst="rect">
            <a:avLst/>
          </a:prstGeom>
        </p:spPr>
      </p:pic>
      <p:pic>
        <p:nvPicPr>
          <p:cNvPr id="27" name="Picture 26" descr="text-caption-presenting-six-sigma-concept-meaning-management-techniques-to-improve-business-processes-2N7E4RX.jpg"/>
          <p:cNvPicPr/>
          <p:nvPr/>
        </p:nvPicPr>
        <p:blipFill>
          <a:blip r:embed="rId3" cstate="print"/>
          <a:srcRect b="6897"/>
          <a:stretch>
            <a:fillRect/>
          </a:stretch>
        </p:blipFill>
        <p:spPr>
          <a:xfrm>
            <a:off x="8720257" y="477701"/>
            <a:ext cx="2803663" cy="2790908"/>
          </a:xfrm>
          <a:prstGeom prst="rect">
            <a:avLst/>
          </a:prstGeom>
        </p:spPr>
      </p:pic>
      <p:cxnSp>
        <p:nvCxnSpPr>
          <p:cNvPr id="30" name="Straight Connector 29"/>
          <p:cNvCxnSpPr/>
          <p:nvPr/>
        </p:nvCxnSpPr>
        <p:spPr>
          <a:xfrm rot="5400000">
            <a:off x="4749423" y="4326358"/>
            <a:ext cx="2743200" cy="136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41442" y="3643953"/>
            <a:ext cx="44218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Six sigma = 99.99967% effectiveness</a:t>
            </a:r>
            <a:endParaRPr lang="en-US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Copperplate Gothic Bold" pitchFamily="34" charset="0"/>
              </a:rPr>
              <a:t>Measurement Uncertainty(MU)</a:t>
            </a:r>
            <a:endParaRPr lang="en-US" sz="4000" dirty="0">
              <a:solidFill>
                <a:schemeClr val="accent1">
                  <a:lumMod val="50000"/>
                </a:schemeClr>
              </a:solidFill>
              <a:latin typeface="Copperplate Goth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parajita" pitchFamily="34" charset="0"/>
                <a:cs typeface="Aparajita" pitchFamily="34" charset="0"/>
              </a:rPr>
              <a:t>The International Vocabulary of Metrology (VIM) defines measurement uncertainty as a "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non-negative parameter characterizing the dispersion of the quantity values being attributed to a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measurand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, based on the information used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.“</a:t>
            </a:r>
          </a:p>
          <a:p>
            <a:endParaRPr lang="en-US" dirty="0" smtClean="0">
              <a:latin typeface="Aparajita" pitchFamily="34" charset="0"/>
              <a:cs typeface="Aparajita" pitchFamily="34" charset="0"/>
            </a:endParaRPr>
          </a:p>
          <a:p>
            <a:r>
              <a:rPr lang="en-US" dirty="0" smtClean="0">
                <a:latin typeface="Aparajita" pitchFamily="34" charset="0"/>
                <a:cs typeface="Aparajita" pitchFamily="34" charset="0"/>
              </a:rPr>
              <a:t>Measurement uncertainty is often expressed as a </a:t>
            </a:r>
            <a:r>
              <a:rPr lang="en-US" b="1" dirty="0" smtClean="0">
                <a:latin typeface="Aparajita" pitchFamily="34" charset="0"/>
                <a:cs typeface="Aparajita" pitchFamily="34" charset="0"/>
              </a:rPr>
              <a:t>Standard Deviation (SD) or Coefficient of variation (CV)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.</a:t>
            </a:r>
          </a:p>
          <a:p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4967" y="436728"/>
            <a:ext cx="11054687" cy="59504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opperplate Gothic Bold" pitchFamily="34" charset="0"/>
              </a:rPr>
              <a:t>Measurement uncertainty using Sigma Matrix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Copperplate Goth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 smtClean="0"/>
              <a:t>Sigma matrix = (</a:t>
            </a:r>
            <a:r>
              <a:rPr lang="en-US" sz="2200" dirty="0" err="1" smtClean="0"/>
              <a:t>TEa</a:t>
            </a:r>
            <a:r>
              <a:rPr lang="en-US" sz="2200" dirty="0" smtClean="0"/>
              <a:t>% - bias%)/ CV%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 smtClean="0"/>
              <a:t>CV% = (</a:t>
            </a:r>
            <a:r>
              <a:rPr lang="en-US" sz="2200" dirty="0" err="1" smtClean="0"/>
              <a:t>TEa</a:t>
            </a:r>
            <a:r>
              <a:rPr lang="en-US" sz="2200" dirty="0" smtClean="0"/>
              <a:t>% - bias%)/ Sigma matrix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 smtClean="0">
                <a:solidFill>
                  <a:srgbClr val="FF0000"/>
                </a:solidFill>
              </a:rPr>
              <a:t>If want to provide world class quality, Sigma matrix = 6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 smtClean="0"/>
              <a:t>CV% = (</a:t>
            </a:r>
            <a:r>
              <a:rPr lang="en-US" sz="2200" dirty="0" err="1" smtClean="0"/>
              <a:t>TEa</a:t>
            </a:r>
            <a:r>
              <a:rPr lang="en-US" sz="2200" dirty="0" smtClean="0"/>
              <a:t>% - bias%)/ 6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 smtClean="0">
                <a:solidFill>
                  <a:srgbClr val="FF0000"/>
                </a:solidFill>
              </a:rPr>
              <a:t>Sigma matrix 4.5 is for providing standard quality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 smtClean="0"/>
              <a:t>CV% = (</a:t>
            </a:r>
            <a:r>
              <a:rPr lang="en-US" sz="2200" dirty="0" err="1" smtClean="0"/>
              <a:t>TEa</a:t>
            </a:r>
            <a:r>
              <a:rPr lang="en-US" sz="2200" dirty="0" smtClean="0"/>
              <a:t>% - bias%)/ 4.5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 smtClean="0"/>
              <a:t>		</a:t>
            </a:r>
            <a:r>
              <a:rPr lang="en-US" sz="2200" dirty="0" smtClean="0">
                <a:solidFill>
                  <a:srgbClr val="C00000"/>
                </a:solidFill>
              </a:rPr>
              <a:t>Example: For Cholesterol, </a:t>
            </a:r>
            <a:r>
              <a:rPr lang="en-US" sz="2200" dirty="0" err="1" smtClean="0">
                <a:solidFill>
                  <a:srgbClr val="C00000"/>
                </a:solidFill>
              </a:rPr>
              <a:t>TEa</a:t>
            </a:r>
            <a:r>
              <a:rPr lang="en-US" sz="2200" dirty="0" smtClean="0">
                <a:solidFill>
                  <a:srgbClr val="C00000"/>
                </a:solidFill>
              </a:rPr>
              <a:t> = 10, Bias = 3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 smtClean="0">
                <a:solidFill>
                  <a:srgbClr val="C00000"/>
                </a:solidFill>
              </a:rPr>
              <a:t>CV% = (10-3)/6 = 1.166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 smtClean="0">
                <a:solidFill>
                  <a:srgbClr val="C00000"/>
                </a:solidFill>
              </a:rPr>
              <a:t>CV% = (10-3)/4.5 = 1.55</a:t>
            </a:r>
          </a:p>
        </p:txBody>
      </p:sp>
      <p:sp>
        <p:nvSpPr>
          <p:cNvPr id="4" name="Rectangle 3"/>
          <p:cNvSpPr/>
          <p:nvPr/>
        </p:nvSpPr>
        <p:spPr>
          <a:xfrm>
            <a:off x="504967" y="436728"/>
            <a:ext cx="11054687" cy="59504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18867" y="4885899"/>
            <a:ext cx="1034500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None/>
            </a:pPr>
            <a:r>
              <a:rPr lang="en-US" sz="2200" dirty="0" smtClean="0"/>
              <a:t>	In the clinical laboratory, there are some test parameters like </a:t>
            </a:r>
            <a:r>
              <a:rPr lang="en-US" sz="2200" dirty="0" err="1" smtClean="0"/>
              <a:t>Bilirubin</a:t>
            </a:r>
            <a:r>
              <a:rPr lang="en-US" sz="2200" dirty="0" smtClean="0"/>
              <a:t>, Sodium, Potassium; where maintaining CV% at very low level is very difficult. For such parameters SD is targeted.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  SD = (</a:t>
            </a:r>
            <a:r>
              <a:rPr lang="en-US" sz="2200" dirty="0" err="1" smtClean="0"/>
              <a:t>TEa</a:t>
            </a:r>
            <a:r>
              <a:rPr lang="en-US" sz="2200" dirty="0" smtClean="0"/>
              <a:t> - bias)/ 4.5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95" y="21500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Copperplate Gothic Bold" pitchFamily="34" charset="0"/>
              </a:rPr>
              <a:t>Impact on the laboratory</a:t>
            </a:r>
            <a:endParaRPr lang="en-US" sz="4000" dirty="0">
              <a:solidFill>
                <a:schemeClr val="accent1">
                  <a:lumMod val="50000"/>
                </a:schemeClr>
              </a:solidFill>
              <a:latin typeface="Copperplate Gothic Bold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773003" y="3395116"/>
          <a:ext cx="5704764" cy="2865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7451"/>
                <a:gridCol w="1333407"/>
                <a:gridCol w="302390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Black" pitchFamily="34" charset="0"/>
                        </a:rPr>
                        <a:t>Sigma Level</a:t>
                      </a:r>
                      <a:endParaRPr lang="en-US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Black" pitchFamily="34" charset="0"/>
                        </a:rPr>
                        <a:t>DPMO</a:t>
                      </a:r>
                      <a:endParaRPr lang="en-US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Black" pitchFamily="34" charset="0"/>
                        </a:rPr>
                        <a:t>COPQ </a:t>
                      </a:r>
                    </a:p>
                    <a:p>
                      <a:pPr algn="ctr"/>
                      <a:r>
                        <a:rPr lang="en-US" dirty="0" smtClean="0">
                          <a:latin typeface="Arial Black" pitchFamily="34" charset="0"/>
                        </a:rPr>
                        <a:t>(Cost of Poor quality)</a:t>
                      </a:r>
                      <a:endParaRPr lang="en-US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6,90,000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&gt; 40% of Revenue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3,08,537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&gt; 40% of Revenue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66,807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24</a:t>
                      </a:r>
                      <a:r>
                        <a:rPr lang="en-US" baseline="0" dirty="0" smtClean="0"/>
                        <a:t> to</a:t>
                      </a:r>
                      <a:r>
                        <a:rPr lang="en-US" dirty="0" smtClean="0"/>
                        <a:t> 40% of Revenue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6,210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15</a:t>
                      </a:r>
                      <a:r>
                        <a:rPr lang="en-US" baseline="0" dirty="0" smtClean="0"/>
                        <a:t> to 25</a:t>
                      </a:r>
                      <a:r>
                        <a:rPr lang="en-US" dirty="0" smtClean="0"/>
                        <a:t>% of Revenue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5</a:t>
                      </a:r>
                      <a:r>
                        <a:rPr lang="en-US" baseline="0" dirty="0" smtClean="0"/>
                        <a:t> to 15</a:t>
                      </a:r>
                      <a:r>
                        <a:rPr lang="en-US" dirty="0" smtClean="0"/>
                        <a:t>% of Revenue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&lt;</a:t>
                      </a:r>
                      <a:r>
                        <a:rPr lang="en-US" baseline="0" dirty="0" smtClean="0"/>
                        <a:t> 1</a:t>
                      </a:r>
                      <a:r>
                        <a:rPr lang="en-US" dirty="0" smtClean="0"/>
                        <a:t>% of Revenue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523630" y="2183638"/>
            <a:ext cx="4940489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0070C0"/>
                </a:solidFill>
              </a:rPr>
              <a:t>Mahmood</a:t>
            </a:r>
            <a:r>
              <a:rPr lang="en-US" dirty="0" smtClean="0">
                <a:solidFill>
                  <a:srgbClr val="0070C0"/>
                </a:solidFill>
              </a:rPr>
              <a:t> TS </a:t>
            </a:r>
            <a:r>
              <a:rPr lang="en-US" i="1" dirty="0" smtClean="0">
                <a:solidFill>
                  <a:srgbClr val="0070C0"/>
                </a:solidFill>
              </a:rPr>
              <a:t>et. al</a:t>
            </a:r>
            <a:r>
              <a:rPr lang="en-US" dirty="0" smtClean="0"/>
              <a:t>. The Application of Six Sigma Methodology to Improve Service Quality: A Case Study in an Iraqi Retail Company. 2021 [cited 2024 Jan 15]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04967" y="436728"/>
            <a:ext cx="11054687" cy="59504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41445" y="1733266"/>
            <a:ext cx="5950424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Poor quality: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 smtClean="0"/>
              <a:t>More QC measurements and more rules to detect any deviation.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 smtClean="0"/>
              <a:t>More delay, more repeat, more results.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 smtClean="0"/>
              <a:t>Clinician and patient dissatisfaction.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 smtClean="0"/>
              <a:t>Financial impact.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6757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Copperplate Gothic Bold" pitchFamily="34" charset="0"/>
              </a:rPr>
              <a:t>Status in India</a:t>
            </a:r>
            <a:endParaRPr lang="en-US" sz="4000" dirty="0">
              <a:solidFill>
                <a:schemeClr val="accent1">
                  <a:lumMod val="50000"/>
                </a:schemeClr>
              </a:solidFill>
              <a:latin typeface="Copperplate Goth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1847" y="3790904"/>
            <a:ext cx="10515600" cy="2541659"/>
          </a:xfrm>
        </p:spPr>
        <p:txBody>
          <a:bodyPr>
            <a:normAutofit/>
          </a:bodyPr>
          <a:lstStyle/>
          <a:p>
            <a:pPr lvl="0" algn="just"/>
            <a:r>
              <a:rPr lang="en-US" sz="2200" dirty="0" smtClean="0"/>
              <a:t>Nearly 40% of the hospitals surveyed did not apply any quality initiatives, and only 15 hospitals implemented Lean techniques, while 14 hospitals implemented Six Sigma techniques</a:t>
            </a:r>
          </a:p>
          <a:p>
            <a:pPr lvl="0" algn="just"/>
            <a:r>
              <a:rPr lang="en-US" sz="2200" dirty="0" smtClean="0"/>
              <a:t>The major reasons for not implementing Lean and Six Sigma initiatives in Indian healthcare are a lack of knowledge and availability of resources.</a:t>
            </a:r>
          </a:p>
          <a:p>
            <a:pPr lvl="0" algn="just"/>
            <a:r>
              <a:rPr lang="en-US" sz="2200" dirty="0" smtClean="0"/>
              <a:t>The implementation of Lean and Six Sigma in the Indian healthcare sector can lead to improved healthcare quality, reduced medical errors, and enhanced patient satisfaction.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28049" y="3166284"/>
            <a:ext cx="10031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(</a:t>
            </a:r>
            <a:r>
              <a:rPr lang="en-US" sz="1600" dirty="0" err="1" smtClean="0">
                <a:solidFill>
                  <a:srgbClr val="FF0000"/>
                </a:solidFill>
              </a:rPr>
              <a:t>Suman</a:t>
            </a:r>
            <a:r>
              <a:rPr lang="en-US" sz="1600" dirty="0" smtClean="0">
                <a:solidFill>
                  <a:srgbClr val="FF0000"/>
                </a:solidFill>
              </a:rPr>
              <a:t> and </a:t>
            </a:r>
            <a:r>
              <a:rPr lang="en-US" sz="1600" dirty="0" err="1" smtClean="0">
                <a:solidFill>
                  <a:srgbClr val="FF0000"/>
                </a:solidFill>
              </a:rPr>
              <a:t>Prajapati</a:t>
            </a:r>
            <a:r>
              <a:rPr lang="en-US" sz="1600" dirty="0" smtClean="0">
                <a:solidFill>
                  <a:srgbClr val="FF0000"/>
                </a:solidFill>
              </a:rPr>
              <a:t>. Utilization of Lean &amp; Six Sigma quality initiatives in Indian healthcare sector. </a:t>
            </a:r>
            <a:r>
              <a:rPr lang="en-US" sz="1600" dirty="0" err="1" smtClean="0">
                <a:solidFill>
                  <a:srgbClr val="FF0000"/>
                </a:solidFill>
              </a:rPr>
              <a:t>Rajiah</a:t>
            </a:r>
            <a:r>
              <a:rPr lang="en-US" sz="1600" dirty="0" smtClean="0">
                <a:solidFill>
                  <a:srgbClr val="FF0000"/>
                </a:solidFill>
              </a:rPr>
              <a:t> K, editor. PLOS ONE. 2021 Dec 23;16(12):e0261747)</a:t>
            </a:r>
          </a:p>
        </p:txBody>
      </p:sp>
      <p:sp>
        <p:nvSpPr>
          <p:cNvPr id="5" name="Rectangle 4"/>
          <p:cNvSpPr/>
          <p:nvPr/>
        </p:nvSpPr>
        <p:spPr>
          <a:xfrm>
            <a:off x="504967" y="436728"/>
            <a:ext cx="11054687" cy="59504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ccyv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431" y="1017877"/>
            <a:ext cx="9719357" cy="2229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592" y="25351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latin typeface="Bodoni MT Black" pitchFamily="18" charset="0"/>
              </a:rPr>
              <a:t>Thank You</a:t>
            </a:r>
            <a:endParaRPr lang="en-US" sz="5400" dirty="0">
              <a:latin typeface="Bodoni MT Black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4967" y="436728"/>
            <a:ext cx="11054687" cy="59504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>
            <a:off x="1842455" y="3616657"/>
            <a:ext cx="8816454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2469550" y="3630986"/>
            <a:ext cx="27432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9568678" y="3619613"/>
            <a:ext cx="27432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8683843" y="3635535"/>
            <a:ext cx="27432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7853601" y="3637811"/>
            <a:ext cx="27432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3447640" y="3626439"/>
            <a:ext cx="27432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4377967" y="3642361"/>
            <a:ext cx="27432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6932372" y="3630986"/>
            <a:ext cx="27432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6006596" y="3646909"/>
            <a:ext cx="27432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5230952" y="3649184"/>
            <a:ext cx="27432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357350" y="3794077"/>
            <a:ext cx="409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9555708" y="3755406"/>
            <a:ext cx="409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8698173" y="3771330"/>
            <a:ext cx="409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840641" y="3794077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000468" y="3803169"/>
            <a:ext cx="409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917143" y="3805447"/>
            <a:ext cx="409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213444" y="3807723"/>
            <a:ext cx="409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383208" y="3769055"/>
            <a:ext cx="409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504967" y="436728"/>
            <a:ext cx="11054687" cy="59504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425591" y="4708477"/>
            <a:ext cx="2251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Black" pitchFamily="34" charset="0"/>
                <a:cs typeface="Aharoni" pitchFamily="2" charset="-79"/>
              </a:rPr>
              <a:t>50% Defect rate</a:t>
            </a:r>
            <a:endParaRPr lang="en-US" dirty="0"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27" name="Down Arrow 26"/>
          <p:cNvSpPr/>
          <p:nvPr/>
        </p:nvSpPr>
        <p:spPr>
          <a:xfrm>
            <a:off x="4449170" y="4217159"/>
            <a:ext cx="177421" cy="45037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817660" y="4135271"/>
            <a:ext cx="1282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Black" pitchFamily="34" charset="0"/>
              </a:rPr>
              <a:t>31.6%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034818" y="4189863"/>
            <a:ext cx="1501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Black" pitchFamily="34" charset="0"/>
              </a:rPr>
              <a:t>3.4 DPMO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0500" y="2770497"/>
            <a:ext cx="663281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latin typeface="Arial Black" pitchFamily="34" charset="0"/>
              </a:rPr>
              <a:t>More than 50% defect rate &lt;&lt;&lt; sigma will be negative</a:t>
            </a:r>
            <a:endParaRPr lang="en-US" sz="1700" dirty="0">
              <a:latin typeface="Arial Black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63320" y="5049672"/>
            <a:ext cx="6373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Black" pitchFamily="34" charset="0"/>
              </a:rPr>
              <a:t>If defect reduces&gt;&gt;&gt;&gt;&gt;&gt;&gt;&gt; Sigma level increases </a:t>
            </a:r>
            <a:endParaRPr lang="en-US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  <p:bldP spid="28" grpId="0"/>
      <p:bldP spid="29" grpId="0"/>
      <p:bldP spid="30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opperplate Gothic Bold" pitchFamily="34" charset="0"/>
              </a:rPr>
              <a:t>Lean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Copperplate Goth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Lean is identification and elimination of waste from the process to “Increase Efficiency” without </a:t>
            </a:r>
            <a:r>
              <a:rPr lang="en-US" dirty="0" err="1" smtClean="0"/>
              <a:t>compromizing</a:t>
            </a:r>
            <a:r>
              <a:rPr lang="en-US" dirty="0" smtClean="0"/>
              <a:t> on the quality.</a:t>
            </a:r>
          </a:p>
          <a:p>
            <a:r>
              <a:rPr lang="en-US" dirty="0" smtClean="0"/>
              <a:t>Example: Biomedical waste management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04967" y="436728"/>
            <a:ext cx="11054687" cy="59504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Copperplate Gothic Bold" pitchFamily="34" charset="0"/>
              </a:rPr>
              <a:t>History of Six Sigma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Copperplate Goth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7261"/>
            <a:ext cx="4115937" cy="712859"/>
          </a:xfrm>
        </p:spPr>
        <p:txBody>
          <a:bodyPr>
            <a:noAutofit/>
          </a:bodyPr>
          <a:lstStyle/>
          <a:p>
            <a:r>
              <a:rPr lang="en-US" sz="2400" dirty="0" smtClean="0"/>
              <a:t>TOYOTA MOTORS</a:t>
            </a:r>
          </a:p>
          <a:p>
            <a:r>
              <a:rPr lang="en-US" sz="2400" dirty="0" smtClean="0"/>
              <a:t>MOTOROLA &gt;&gt;&gt;&gt;&gt; 1986</a:t>
            </a:r>
            <a:endParaRPr lang="en-US" sz="2400" dirty="0"/>
          </a:p>
        </p:txBody>
      </p:sp>
      <p:pic>
        <p:nvPicPr>
          <p:cNvPr id="4" name="Picture 3" descr="bill_smith_motorola_six_sigma-e16643267713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2376" y="2618380"/>
            <a:ext cx="2183643" cy="2264518"/>
          </a:xfrm>
          <a:prstGeom prst="rect">
            <a:avLst/>
          </a:prstGeom>
        </p:spPr>
      </p:pic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1357" y="2616975"/>
            <a:ext cx="2824965" cy="2282572"/>
          </a:xfrm>
          <a:prstGeom prst="rect">
            <a:avLst/>
          </a:prstGeom>
        </p:spPr>
      </p:pic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4"/>
          <a:srcRect b="22991"/>
          <a:stretch>
            <a:fillRect/>
          </a:stretch>
        </p:blipFill>
        <p:spPr>
          <a:xfrm>
            <a:off x="2181258" y="2612585"/>
            <a:ext cx="1954014" cy="22013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19869" y="4844955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Black" pitchFamily="34" charset="0"/>
              </a:rPr>
              <a:t>CEO: Bob Galvin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4967" y="436728"/>
            <a:ext cx="11054687" cy="59504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99296" y="4901821"/>
            <a:ext cx="3086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Black" pitchFamily="34" charset="0"/>
              </a:rPr>
              <a:t>Bill Smith</a:t>
            </a:r>
          </a:p>
          <a:p>
            <a:pPr algn="ctr"/>
            <a:r>
              <a:rPr lang="en-US" dirty="0" smtClean="0">
                <a:latin typeface="Arial Black" pitchFamily="34" charset="0"/>
              </a:rPr>
              <a:t>(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Father of Six Sigma</a:t>
            </a:r>
            <a:r>
              <a:rPr lang="en-US" dirty="0" smtClean="0">
                <a:latin typeface="Arial Black" pitchFamily="34" charset="0"/>
              </a:rPr>
              <a:t>)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15952" y="4940489"/>
            <a:ext cx="2634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Black" pitchFamily="34" charset="0"/>
              </a:rPr>
              <a:t>Dr. </a:t>
            </a:r>
            <a:r>
              <a:rPr lang="en-US" dirty="0" err="1" smtClean="0">
                <a:latin typeface="Arial Black" pitchFamily="34" charset="0"/>
              </a:rPr>
              <a:t>Mikel</a:t>
            </a:r>
            <a:r>
              <a:rPr lang="en-US" dirty="0" smtClean="0">
                <a:latin typeface="Arial Black" pitchFamily="34" charset="0"/>
              </a:rPr>
              <a:t> Harry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73707" y="5718412"/>
            <a:ext cx="8911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 Black" pitchFamily="34" charset="0"/>
              </a:rPr>
              <a:t> Dr. </a:t>
            </a:r>
            <a:r>
              <a:rPr lang="en-US" dirty="0" err="1" smtClean="0">
                <a:latin typeface="Arial Black" pitchFamily="34" charset="0"/>
              </a:rPr>
              <a:t>Mikel</a:t>
            </a:r>
            <a:r>
              <a:rPr lang="en-US" dirty="0" smtClean="0">
                <a:latin typeface="Arial Black" pitchFamily="34" charset="0"/>
              </a:rPr>
              <a:t> Harry started  the first 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six sigma academy </a:t>
            </a:r>
            <a:r>
              <a:rPr lang="en-US" dirty="0" smtClean="0">
                <a:latin typeface="Arial Black" pitchFamily="34" charset="0"/>
              </a:rPr>
              <a:t>in 1996</a:t>
            </a:r>
            <a:endParaRPr lang="en-US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37230"/>
            <a:ext cx="9998122" cy="4995079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2200" dirty="0" smtClean="0">
                <a:latin typeface="Arial Black" pitchFamily="34" charset="0"/>
              </a:rPr>
              <a:t>General Electric (GE): 1995</a:t>
            </a:r>
          </a:p>
          <a:p>
            <a:pPr>
              <a:spcBef>
                <a:spcPts val="1800"/>
              </a:spcBef>
            </a:pPr>
            <a:r>
              <a:rPr lang="en-US" sz="2200" dirty="0" smtClean="0">
                <a:latin typeface="Arial Black" pitchFamily="34" charset="0"/>
              </a:rPr>
              <a:t>He implemented 6 sigma in 5 different stages:</a:t>
            </a:r>
          </a:p>
          <a:p>
            <a:pPr>
              <a:spcBef>
                <a:spcPts val="1800"/>
              </a:spcBef>
            </a:pPr>
            <a:endParaRPr lang="en-US" sz="22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>
              <a:spcBef>
                <a:spcPts val="1800"/>
              </a:spcBef>
            </a:pPr>
            <a:r>
              <a:rPr lang="en-US" sz="2200" dirty="0" smtClean="0">
                <a:solidFill>
                  <a:srgbClr val="FF0000"/>
                </a:solidFill>
                <a:latin typeface="Arial Black" pitchFamily="34" charset="0"/>
              </a:rPr>
              <a:t>D (Define) </a:t>
            </a:r>
            <a:r>
              <a:rPr lang="en-US" sz="2200" dirty="0" smtClean="0">
                <a:latin typeface="Arial Black" pitchFamily="34" charset="0"/>
              </a:rPr>
              <a:t>: Selection of the right problem.</a:t>
            </a:r>
          </a:p>
          <a:p>
            <a:pPr>
              <a:spcBef>
                <a:spcPts val="1800"/>
              </a:spcBef>
            </a:pPr>
            <a:r>
              <a:rPr lang="en-US" sz="2200" dirty="0" smtClean="0">
                <a:solidFill>
                  <a:srgbClr val="FF0000"/>
                </a:solidFill>
                <a:latin typeface="Arial Black" pitchFamily="34" charset="0"/>
              </a:rPr>
              <a:t>M (Measure)</a:t>
            </a:r>
            <a:r>
              <a:rPr lang="en-US" sz="2200" dirty="0" smtClean="0">
                <a:latin typeface="Arial Black" pitchFamily="34" charset="0"/>
              </a:rPr>
              <a:t>: Collecting reliable data.</a:t>
            </a:r>
          </a:p>
          <a:p>
            <a:pPr>
              <a:spcBef>
                <a:spcPts val="1800"/>
              </a:spcBef>
            </a:pPr>
            <a:r>
              <a:rPr lang="en-US" sz="2200" dirty="0" smtClean="0">
                <a:solidFill>
                  <a:srgbClr val="FF0000"/>
                </a:solidFill>
                <a:latin typeface="Arial Black" pitchFamily="34" charset="0"/>
              </a:rPr>
              <a:t>A (Analyze)</a:t>
            </a:r>
            <a:r>
              <a:rPr lang="en-US" sz="2200" dirty="0" smtClean="0">
                <a:latin typeface="Arial Black" pitchFamily="34" charset="0"/>
              </a:rPr>
              <a:t>: To analyze Statistically to find the root cause. </a:t>
            </a:r>
          </a:p>
          <a:p>
            <a:pPr>
              <a:spcBef>
                <a:spcPts val="1800"/>
              </a:spcBef>
            </a:pPr>
            <a:r>
              <a:rPr lang="en-US" sz="2200" dirty="0" smtClean="0">
                <a:solidFill>
                  <a:srgbClr val="FF0000"/>
                </a:solidFill>
                <a:latin typeface="Arial Black" pitchFamily="34" charset="0"/>
              </a:rPr>
              <a:t>I (Improve)</a:t>
            </a:r>
            <a:r>
              <a:rPr lang="en-US" sz="2200" dirty="0" smtClean="0">
                <a:latin typeface="Arial Black" pitchFamily="34" charset="0"/>
              </a:rPr>
              <a:t> : strategies to improve the </a:t>
            </a:r>
            <a:r>
              <a:rPr lang="en-US" sz="2200" dirty="0" err="1" smtClean="0">
                <a:latin typeface="Arial Black" pitchFamily="34" charset="0"/>
              </a:rPr>
              <a:t>problrm</a:t>
            </a:r>
            <a:r>
              <a:rPr lang="en-US" sz="2200" dirty="0" smtClean="0">
                <a:latin typeface="Arial Black" pitchFamily="34" charset="0"/>
              </a:rPr>
              <a:t>.</a:t>
            </a:r>
          </a:p>
          <a:p>
            <a:pPr>
              <a:spcBef>
                <a:spcPts val="1800"/>
              </a:spcBef>
            </a:pPr>
            <a:r>
              <a:rPr lang="en-US" sz="2200" dirty="0" smtClean="0">
                <a:solidFill>
                  <a:srgbClr val="FF0000"/>
                </a:solidFill>
                <a:latin typeface="Arial Black" pitchFamily="34" charset="0"/>
              </a:rPr>
              <a:t>C (Control)</a:t>
            </a:r>
            <a:r>
              <a:rPr lang="en-US" sz="2200" dirty="0" smtClean="0">
                <a:latin typeface="Arial Black" pitchFamily="34" charset="0"/>
              </a:rPr>
              <a:t>: Sustain the improvement.</a:t>
            </a:r>
          </a:p>
          <a:p>
            <a:pPr>
              <a:spcBef>
                <a:spcPts val="1800"/>
              </a:spcBef>
            </a:pPr>
            <a:endParaRPr lang="en-US" sz="2200" dirty="0">
              <a:latin typeface="Arial Black" pitchFamily="34" charset="0"/>
            </a:endParaRPr>
          </a:p>
        </p:txBody>
      </p:sp>
      <p:pic>
        <p:nvPicPr>
          <p:cNvPr id="5" name="Picture 4" descr="john_welch_hi_0-1-scaled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1676" y="941695"/>
            <a:ext cx="2766975" cy="321245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4967" y="436728"/>
            <a:ext cx="11054687" cy="59504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01803" y="4189863"/>
            <a:ext cx="2770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Black" pitchFamily="34" charset="0"/>
              </a:rPr>
              <a:t>CEO: Jack Welch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15904" y="1978926"/>
            <a:ext cx="2988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 Black" pitchFamily="34" charset="0"/>
              </a:rPr>
              <a:t>D   M  A  I  C</a:t>
            </a:r>
            <a:endParaRPr lang="en-US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904" y="163776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Copperplate Gothic Bold" pitchFamily="34" charset="0"/>
              </a:rPr>
              <a:t>How do we calculate Sigma metric?</a:t>
            </a:r>
            <a:endParaRPr lang="en-US" sz="4000" dirty="0">
              <a:solidFill>
                <a:schemeClr val="accent1">
                  <a:lumMod val="50000"/>
                </a:schemeClr>
              </a:solidFill>
              <a:latin typeface="Copperplate Gothic Bold" pitchFamily="34" charset="0"/>
            </a:endParaRPr>
          </a:p>
        </p:txBody>
      </p:sp>
      <p:pic>
        <p:nvPicPr>
          <p:cNvPr id="4" name="Content Placeholder 3" descr="bm-28-2-020502-f1.jpg"/>
          <p:cNvPicPr>
            <a:picLocks noGrp="1" noChangeAspect="1"/>
          </p:cNvPicPr>
          <p:nvPr>
            <p:ph idx="1"/>
          </p:nvPr>
        </p:nvPicPr>
        <p:blipFill>
          <a:blip r:embed="rId2"/>
          <a:srcRect t="11765"/>
          <a:stretch>
            <a:fillRect/>
          </a:stretch>
        </p:blipFill>
        <p:spPr>
          <a:xfrm>
            <a:off x="776420" y="3302755"/>
            <a:ext cx="4791866" cy="3016156"/>
          </a:xfrm>
        </p:spPr>
      </p:pic>
      <p:sp>
        <p:nvSpPr>
          <p:cNvPr id="5" name="TextBox 4"/>
          <p:cNvSpPr txBox="1"/>
          <p:nvPr/>
        </p:nvSpPr>
        <p:spPr>
          <a:xfrm>
            <a:off x="1023582" y="1269242"/>
            <a:ext cx="10263116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US" sz="1600" dirty="0" smtClean="0">
                <a:latin typeface="Aharoni" pitchFamily="2" charset="-79"/>
                <a:cs typeface="Aharoni" pitchFamily="2" charset="-79"/>
              </a:rPr>
              <a:t>Sigma = </a:t>
            </a:r>
          </a:p>
          <a:p>
            <a:pPr>
              <a:spcBef>
                <a:spcPts val="1800"/>
              </a:spcBef>
              <a:buFont typeface="Arial" pitchFamily="34" charset="0"/>
              <a:buChar char="•"/>
            </a:pPr>
            <a:r>
              <a:rPr lang="en-US" sz="1600" dirty="0" smtClean="0">
                <a:latin typeface="Aharoni" pitchFamily="2" charset="-79"/>
                <a:cs typeface="Aharoni" pitchFamily="2" charset="-79"/>
              </a:rPr>
              <a:t>  </a:t>
            </a:r>
            <a:r>
              <a:rPr lang="en-US" sz="1600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Bias</a:t>
            </a:r>
            <a:r>
              <a:rPr lang="en-US" sz="1600" dirty="0" smtClean="0">
                <a:latin typeface="Aharoni" pitchFamily="2" charset="-79"/>
                <a:cs typeface="Aharoni" pitchFamily="2" charset="-79"/>
              </a:rPr>
              <a:t> = Inaccuracy (Difference from reference value or peer group)</a:t>
            </a:r>
          </a:p>
          <a:p>
            <a:pPr>
              <a:spcBef>
                <a:spcPts val="1800"/>
              </a:spcBef>
              <a:buFont typeface="Arial" pitchFamily="34" charset="0"/>
              <a:buChar char="•"/>
            </a:pPr>
            <a:r>
              <a:rPr lang="en-US" sz="1600" dirty="0" smtClean="0">
                <a:latin typeface="Aharoni" pitchFamily="2" charset="-79"/>
                <a:cs typeface="Aharoni" pitchFamily="2" charset="-79"/>
              </a:rPr>
              <a:t>   </a:t>
            </a:r>
            <a:r>
              <a:rPr lang="en-US" sz="1600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CV (coefficient of variation)</a:t>
            </a:r>
            <a:r>
              <a:rPr lang="en-US" sz="1600" dirty="0" smtClean="0">
                <a:latin typeface="Aharoni" pitchFamily="2" charset="-79"/>
                <a:cs typeface="Aharoni" pitchFamily="2" charset="-79"/>
              </a:rPr>
              <a:t> = Imprecision/ reproducibility</a:t>
            </a:r>
          </a:p>
          <a:p>
            <a:pPr>
              <a:spcBef>
                <a:spcPts val="1800"/>
              </a:spcBef>
              <a:buFont typeface="Arial" pitchFamily="34" charset="0"/>
              <a:buChar char="•"/>
            </a:pPr>
            <a:r>
              <a:rPr lang="en-US" sz="1600" dirty="0" smtClean="0">
                <a:latin typeface="Aharoni" pitchFamily="2" charset="-79"/>
                <a:cs typeface="Aharoni" pitchFamily="2" charset="-79"/>
              </a:rPr>
              <a:t>   </a:t>
            </a:r>
            <a:r>
              <a:rPr lang="en-US" sz="1600" dirty="0" err="1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TE</a:t>
            </a:r>
            <a:r>
              <a:rPr lang="en-US" sz="1600" baseline="-25000" dirty="0" err="1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a</a:t>
            </a:r>
            <a:r>
              <a:rPr lang="en-US" sz="1600" dirty="0" smtClean="0">
                <a:latin typeface="Aharoni" pitchFamily="2" charset="-79"/>
                <a:cs typeface="Aharoni" pitchFamily="2" charset="-79"/>
              </a:rPr>
              <a:t> = Total Allowable Error (or “Tolerance”) required for that </a:t>
            </a:r>
            <a:r>
              <a:rPr lang="en-US" sz="1600" dirty="0" err="1" smtClean="0">
                <a:latin typeface="Aharoni" pitchFamily="2" charset="-79"/>
                <a:cs typeface="Aharoni" pitchFamily="2" charset="-79"/>
              </a:rPr>
              <a:t>analyte</a:t>
            </a:r>
            <a:r>
              <a:rPr lang="en-US" sz="1600" dirty="0" smtClean="0">
                <a:latin typeface="Aharoni" pitchFamily="2" charset="-79"/>
                <a:cs typeface="Aharoni" pitchFamily="2" charset="-79"/>
              </a:rPr>
              <a:t>.  According to CLIA (Clinical Laboratory Improvement Amendment) 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115403" y="1419367"/>
            <a:ext cx="2156347" cy="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470248" y="1078176"/>
            <a:ext cx="13784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TE</a:t>
            </a:r>
            <a:r>
              <a:rPr lang="en-US" sz="1600" baseline="-25000" dirty="0" err="1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a</a:t>
            </a:r>
            <a:r>
              <a:rPr lang="en-US" sz="1600" baseline="-25000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1600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 ̶  </a:t>
            </a:r>
            <a:r>
              <a:rPr lang="he-IL" sz="1600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׀</a:t>
            </a:r>
            <a:r>
              <a:rPr lang="en-US" sz="1600" b="1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Bias</a:t>
            </a:r>
            <a:r>
              <a:rPr lang="he-IL" sz="1600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׀</a:t>
            </a: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43201" y="1446658"/>
            <a:ext cx="8598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CV</a:t>
            </a:r>
            <a:endParaRPr lang="en-US" sz="1600" dirty="0">
              <a:solidFill>
                <a:srgbClr val="C0000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4" name="Picture 13" descr="The-meanings-of-accuracy-and-precision-Accuracy-describes-the-approximation-of-a-mean-t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9563" y="3043445"/>
            <a:ext cx="5071476" cy="328228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04967" y="436728"/>
            <a:ext cx="11054687" cy="59504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atsApp Image 2024-01-10 at 12.01.09 AM.jpeg"/>
          <p:cNvPicPr>
            <a:picLocks noChangeAspect="1"/>
          </p:cNvPicPr>
          <p:nvPr/>
        </p:nvPicPr>
        <p:blipFill>
          <a:blip r:embed="rId2"/>
          <a:srcRect l="13902" t="29254" r="14046" b="24577"/>
          <a:stretch>
            <a:fillRect/>
          </a:stretch>
        </p:blipFill>
        <p:spPr>
          <a:xfrm>
            <a:off x="873457" y="441950"/>
            <a:ext cx="4790363" cy="5952026"/>
          </a:xfrm>
          <a:prstGeom prst="rect">
            <a:avLst/>
          </a:prstGeom>
        </p:spPr>
      </p:pic>
      <p:pic>
        <p:nvPicPr>
          <p:cNvPr id="5" name="Picture 4" descr="WhatsApp Image 2024-01-10 at 12.01.10 AM.jpeg"/>
          <p:cNvPicPr>
            <a:picLocks noChangeAspect="1"/>
          </p:cNvPicPr>
          <p:nvPr/>
        </p:nvPicPr>
        <p:blipFill>
          <a:blip r:embed="rId3"/>
          <a:srcRect l="13475" t="19305" r="14042" b="30943"/>
          <a:stretch>
            <a:fillRect/>
          </a:stretch>
        </p:blipFill>
        <p:spPr>
          <a:xfrm>
            <a:off x="5800299" y="396405"/>
            <a:ext cx="5104262" cy="596345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4967" y="436728"/>
            <a:ext cx="11054687" cy="59504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859809"/>
            <a:ext cx="5262349" cy="367124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For Bias</a:t>
            </a:r>
            <a:r>
              <a:rPr lang="en-US" sz="2000" dirty="0" smtClean="0"/>
              <a:t>,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000" b="1" dirty="0" smtClean="0"/>
              <a:t>Individual Deviations: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∣</a:t>
            </a:r>
            <a:r>
              <a:rPr lang="en-US" sz="2000" i="1" dirty="0" smtClean="0"/>
              <a:t>Measured Value</a:t>
            </a:r>
            <a:r>
              <a:rPr lang="en-US" sz="2000" dirty="0" smtClean="0"/>
              <a:t>−</a:t>
            </a:r>
            <a:r>
              <a:rPr lang="en-US" sz="2000" i="1" dirty="0" smtClean="0"/>
              <a:t>True Value</a:t>
            </a:r>
            <a:r>
              <a:rPr lang="en-US" sz="2000" dirty="0" smtClean="0"/>
              <a:t> ∣</a:t>
            </a:r>
            <a:endParaRPr lang="en-US" sz="2000" i="1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sz="2000" b="1" i="1" dirty="0" smtClean="0"/>
              <a:t>Average Deviation:</a:t>
            </a:r>
          </a:p>
          <a:p>
            <a:pPr marL="514350" lvl="0" indent="-514350">
              <a:buNone/>
            </a:pPr>
            <a:endParaRPr lang="en-US" sz="2000" b="1" i="1" dirty="0" smtClean="0"/>
          </a:p>
          <a:p>
            <a:pPr marL="514350" lvl="0" indent="-514350">
              <a:buNone/>
            </a:pPr>
            <a:endParaRPr lang="en-US" sz="2000" b="1" i="1" dirty="0" smtClean="0"/>
          </a:p>
          <a:p>
            <a:pPr marL="514350" lvl="0" indent="-514350">
              <a:buFont typeface="+mj-lt"/>
              <a:buAutoNum type="arabicPeriod" startAt="3"/>
            </a:pPr>
            <a:r>
              <a:rPr lang="en-US" sz="2000" b="1" dirty="0" smtClean="0"/>
              <a:t>Express Bias as a Percentage:</a:t>
            </a:r>
          </a:p>
          <a:p>
            <a:pPr marL="514350" lvl="0" indent="-514350">
              <a:buNone/>
            </a:pP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Bias (%)=                                                      ×100</a:t>
            </a:r>
            <a:endParaRPr lang="en-US" sz="2000" b="1" i="1" dirty="0" smtClean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897035" y="2661304"/>
            <a:ext cx="3384649" cy="136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292824" y="2265524"/>
            <a:ext cx="38623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∑ Individual Deviations​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2019870" y="2633998"/>
            <a:ext cx="29456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Number of Measurements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2472515" y="3971499"/>
            <a:ext cx="2877408" cy="22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702256" y="3562065"/>
            <a:ext cx="2442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Average Deviation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2866030" y="3971498"/>
            <a:ext cx="1528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True Value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846161" y="4667534"/>
            <a:ext cx="5268036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   For CV,</a:t>
            </a:r>
          </a:p>
          <a:p>
            <a:r>
              <a:rPr lang="en-US" sz="2000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CV =                                             </a:t>
            </a:r>
            <a:r>
              <a:rPr lang="en-US" sz="2000" dirty="0" smtClean="0"/>
              <a:t>×100</a:t>
            </a:r>
          </a:p>
          <a:p>
            <a:endParaRPr lang="en-US" sz="2000" dirty="0">
              <a:solidFill>
                <a:srgbClr val="C00000"/>
              </a:solidFill>
              <a:latin typeface="Aharoni" pitchFamily="2" charset="-79"/>
              <a:cs typeface="Aharoni" pitchFamily="2" charset="-79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1901582" y="5472757"/>
            <a:ext cx="2902428" cy="45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006219" y="5131564"/>
            <a:ext cx="2702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Standard Deviation (SD)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2593075" y="5459109"/>
            <a:ext cx="9689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Mean</a:t>
            </a:r>
            <a:endParaRPr lang="en-US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6414448" y="887104"/>
            <a:ext cx="5281683" cy="1836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   For </a:t>
            </a:r>
            <a:r>
              <a:rPr lang="en-US" sz="2000" dirty="0" err="1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TE</a:t>
            </a:r>
            <a:r>
              <a:rPr lang="en-US" sz="2000" baseline="-25000" dirty="0" err="1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a</a:t>
            </a:r>
            <a:r>
              <a:rPr lang="en-US" sz="2000" baseline="-25000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000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 </a:t>
            </a:r>
          </a:p>
          <a:p>
            <a:pPr lvl="0"/>
            <a:r>
              <a:rPr lang="en-US" sz="2000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000" dirty="0" smtClean="0"/>
              <a:t>The </a:t>
            </a:r>
            <a:r>
              <a:rPr lang="en-US" sz="2000" b="1" dirty="0" smtClean="0"/>
              <a:t>Clinical Laboratory Improvement Amendments</a:t>
            </a:r>
            <a:r>
              <a:rPr lang="en-US" sz="2000" dirty="0" smtClean="0"/>
              <a:t> of 1988 (CLIA) Guidelines has given </a:t>
            </a:r>
            <a:r>
              <a:rPr lang="en-US" sz="2000" dirty="0" err="1" smtClean="0"/>
              <a:t>TEa</a:t>
            </a:r>
            <a:r>
              <a:rPr lang="en-US" sz="2000" dirty="0" smtClean="0"/>
              <a:t> of 85 </a:t>
            </a:r>
            <a:r>
              <a:rPr lang="en-US" sz="2000" dirty="0" err="1" smtClean="0"/>
              <a:t>analytes</a:t>
            </a:r>
            <a:r>
              <a:rPr lang="en-US" sz="2000" dirty="0" smtClean="0"/>
              <a:t> as per the criticality of the </a:t>
            </a:r>
            <a:r>
              <a:rPr lang="en-US" sz="2000" dirty="0" err="1" smtClean="0"/>
              <a:t>analyte</a:t>
            </a:r>
            <a:r>
              <a:rPr lang="en-US" sz="2000" dirty="0" smtClean="0"/>
              <a:t>.</a:t>
            </a:r>
          </a:p>
          <a:p>
            <a:endParaRPr lang="en-US" sz="2000" baseline="-25000" dirty="0" smtClean="0">
              <a:solidFill>
                <a:srgbClr val="C0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04967" y="436728"/>
            <a:ext cx="11054687" cy="59504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5584</TotalTime>
  <Words>1083</Words>
  <Application>Microsoft Office PowerPoint</Application>
  <PresentationFormat>Custom</PresentationFormat>
  <Paragraphs>194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Sigma Matrix and 6 Sigma</vt:lpstr>
      <vt:lpstr>What is Six sigma?</vt:lpstr>
      <vt:lpstr>Slide 3</vt:lpstr>
      <vt:lpstr>Lean</vt:lpstr>
      <vt:lpstr>History of Six Sigma</vt:lpstr>
      <vt:lpstr>Slide 6</vt:lpstr>
      <vt:lpstr>How do we calculate Sigma metric?</vt:lpstr>
      <vt:lpstr>Slide 8</vt:lpstr>
      <vt:lpstr>Slide 9</vt:lpstr>
      <vt:lpstr>Method Decision chart</vt:lpstr>
      <vt:lpstr>Assessing a single analyte across multiple system</vt:lpstr>
      <vt:lpstr>Assessing multiple tests on one system across Labs</vt:lpstr>
      <vt:lpstr>Slide 13</vt:lpstr>
      <vt:lpstr>Normalized OPSpec Chart</vt:lpstr>
      <vt:lpstr>Levey-Jennings control chart</vt:lpstr>
      <vt:lpstr>Westgard Rules</vt:lpstr>
      <vt:lpstr>Evolution of Sigma Based QC</vt:lpstr>
      <vt:lpstr>Slide 18</vt:lpstr>
      <vt:lpstr>Westgard Sigma Rules with run size (2018)</vt:lpstr>
      <vt:lpstr>Measurement Uncertainty(MU)</vt:lpstr>
      <vt:lpstr>Measurement uncertainty using Sigma Matrix</vt:lpstr>
      <vt:lpstr>Impact on the laboratory</vt:lpstr>
      <vt:lpstr>Status in India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GOOGLE</cp:lastModifiedBy>
  <cp:revision>124</cp:revision>
  <dcterms:created xsi:type="dcterms:W3CDTF">2022-06-25T07:15:46Z</dcterms:created>
  <dcterms:modified xsi:type="dcterms:W3CDTF">2024-01-17T05:48:37Z</dcterms:modified>
</cp:coreProperties>
</file>